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73" r:id="rId4"/>
    <p:sldId id="274" r:id="rId5"/>
    <p:sldId id="276" r:id="rId6"/>
    <p:sldId id="277" r:id="rId7"/>
    <p:sldId id="278" r:id="rId8"/>
    <p:sldId id="279" r:id="rId9"/>
    <p:sldId id="280" r:id="rId10"/>
    <p:sldId id="275" r:id="rId11"/>
    <p:sldId id="271" r:id="rId12"/>
    <p:sldId id="257" r:id="rId13"/>
    <p:sldId id="258" r:id="rId14"/>
    <p:sldId id="259" r:id="rId15"/>
    <p:sldId id="260" r:id="rId16"/>
    <p:sldId id="261" r:id="rId17"/>
    <p:sldId id="262" r:id="rId18"/>
    <p:sldId id="290" r:id="rId19"/>
    <p:sldId id="263" r:id="rId20"/>
    <p:sldId id="264" r:id="rId21"/>
    <p:sldId id="265" r:id="rId22"/>
    <p:sldId id="281" r:id="rId23"/>
    <p:sldId id="266" r:id="rId24"/>
    <p:sldId id="267" r:id="rId25"/>
    <p:sldId id="283" r:id="rId26"/>
    <p:sldId id="284" r:id="rId27"/>
    <p:sldId id="285" r:id="rId28"/>
    <p:sldId id="286" r:id="rId29"/>
    <p:sldId id="268" r:id="rId30"/>
    <p:sldId id="269" r:id="rId31"/>
    <p:sldId id="270" r:id="rId32"/>
    <p:sldId id="272" r:id="rId33"/>
    <p:sldId id="289" r:id="rId34"/>
    <p:sldId id="287" r:id="rId35"/>
    <p:sldId id="28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19" autoAdjust="0"/>
  </p:normalViewPr>
  <p:slideViewPr>
    <p:cSldViewPr>
      <p:cViewPr>
        <p:scale>
          <a:sx n="60" d="100"/>
          <a:sy n="60" d="100"/>
        </p:scale>
        <p:origin x="-802" y="-46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B1E35-C030-4068-B974-DA0B153D14A2}" type="datetimeFigureOut">
              <a:rPr lang="en-GB" smtClean="0"/>
              <a:pPr/>
              <a:t>22/08/2013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B6457-631E-4425-A3B4-C7D5AB0409F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B1E35-C030-4068-B974-DA0B153D14A2}" type="datetimeFigureOut">
              <a:rPr lang="en-GB" smtClean="0"/>
              <a:pPr/>
              <a:t>22/08/2013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B6457-631E-4425-A3B4-C7D5AB0409F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ichef.bbci.co.uk/arts/yourpaintings/images/paintings/ftm/large/cw_ftm_02_large.jp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en.wikipedia.org/wiki/File:Giuseppe_Garibaldi_(1866).jp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Fowey Museum"/>
          <p:cNvPicPr>
            <a:picLocks noChangeAspect="1" noChangeArrowheads="1"/>
          </p:cNvPicPr>
          <p:nvPr/>
        </p:nvPicPr>
        <p:blipFill>
          <a:blip r:embed="rId2" cstate="print"/>
          <a:srcRect/>
          <a:stretch>
            <a:fillRect/>
          </a:stretch>
        </p:blipFill>
        <p:spPr bwMode="auto">
          <a:xfrm>
            <a:off x="-13410" y="288032"/>
            <a:ext cx="9121914" cy="5445224"/>
          </a:xfrm>
          <a:prstGeom prst="rect">
            <a:avLst/>
          </a:prstGeom>
          <a:noFill/>
        </p:spPr>
      </p:pic>
      <p:sp>
        <p:nvSpPr>
          <p:cNvPr id="5" name="Rectangle 4"/>
          <p:cNvSpPr/>
          <p:nvPr/>
        </p:nvSpPr>
        <p:spPr>
          <a:xfrm>
            <a:off x="827584" y="5879013"/>
            <a:ext cx="7632848" cy="369332"/>
          </a:xfrm>
          <a:prstGeom prst="rect">
            <a:avLst/>
          </a:prstGeom>
        </p:spPr>
        <p:txBody>
          <a:bodyPr wrap="square">
            <a:spAutoFit/>
          </a:bodyPr>
          <a:lstStyle/>
          <a:p>
            <a:pPr algn="ctr"/>
            <a:r>
              <a:rPr lang="en-GB" b="1" dirty="0" err="1" smtClean="0"/>
              <a:t>Bodinnick</a:t>
            </a:r>
            <a:r>
              <a:rPr lang="en-GB" b="1" dirty="0" smtClean="0"/>
              <a:t> Ferry</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64080" cy="6858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2" cstate="print"/>
          <a:srcRect/>
          <a:stretch>
            <a:fillRect/>
          </a:stretch>
        </p:blipFill>
        <p:spPr bwMode="auto">
          <a:xfrm>
            <a:off x="827584" y="1124744"/>
            <a:ext cx="7272808" cy="4287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ribaldi's Englishman (Colonel John Whitehead Peard) (1811–1880)">
            <a:hlinkClick r:id="rId2" tooltip="Garibaldi's Englishman (Colonel John Whitehead Peard) (1811–1880)"/>
          </p:cNvPr>
          <p:cNvPicPr>
            <a:picLocks noChangeAspect="1" noChangeArrowheads="1"/>
          </p:cNvPicPr>
          <p:nvPr/>
        </p:nvPicPr>
        <p:blipFill>
          <a:blip r:embed="rId3" cstate="print"/>
          <a:srcRect/>
          <a:stretch>
            <a:fillRect/>
          </a:stretch>
        </p:blipFill>
        <p:spPr bwMode="auto">
          <a:xfrm>
            <a:off x="179512" y="110020"/>
            <a:ext cx="4827230" cy="6631348"/>
          </a:xfrm>
          <a:prstGeom prst="rect">
            <a:avLst/>
          </a:prstGeom>
          <a:noFill/>
        </p:spPr>
      </p:pic>
      <p:sp>
        <p:nvSpPr>
          <p:cNvPr id="3" name="TextBox 2"/>
          <p:cNvSpPr txBox="1"/>
          <p:nvPr/>
        </p:nvSpPr>
        <p:spPr>
          <a:xfrm>
            <a:off x="5580112" y="2708920"/>
            <a:ext cx="2952328" cy="923330"/>
          </a:xfrm>
          <a:prstGeom prst="rect">
            <a:avLst/>
          </a:prstGeom>
          <a:noFill/>
        </p:spPr>
        <p:txBody>
          <a:bodyPr wrap="square" rtlCol="0">
            <a:spAutoFit/>
          </a:bodyPr>
          <a:lstStyle/>
          <a:p>
            <a:r>
              <a:rPr lang="en-GB" b="1" dirty="0" smtClean="0"/>
              <a:t>Garibaldi's Englishman (Colonel John Whitehead </a:t>
            </a:r>
            <a:r>
              <a:rPr lang="en-GB" b="1" dirty="0" err="1" smtClean="0"/>
              <a:t>Peard</a:t>
            </a:r>
            <a:r>
              <a:rPr lang="en-GB" b="1" dirty="0" smtClean="0"/>
              <a:t>) (1811–1880) </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2367"/>
            <a:ext cx="9036496" cy="6324808"/>
          </a:xfrm>
          <a:prstGeom prst="rect">
            <a:avLst/>
          </a:prstGeom>
        </p:spPr>
        <p:txBody>
          <a:bodyPr wrap="square">
            <a:spAutoFit/>
          </a:bodyPr>
          <a:lstStyle/>
          <a:p>
            <a:r>
              <a:rPr lang="en-GB" sz="1500" b="1" dirty="0" smtClean="0"/>
              <a:t>PEARD</a:t>
            </a:r>
            <a:r>
              <a:rPr lang="en-GB" sz="1500" dirty="0" smtClean="0"/>
              <a:t>, JOHN WHITEHEAD (1811–1880), ‘Garibaldi's Englishman,’ born at Fowey, Cornwall, in July 1811, was the second son of Vice-admiral </a:t>
            </a:r>
            <a:r>
              <a:rPr lang="en-GB" sz="1500" dirty="0" err="1" smtClean="0"/>
              <a:t>Shuldham</a:t>
            </a:r>
            <a:r>
              <a:rPr lang="en-GB" sz="1500" dirty="0" smtClean="0"/>
              <a:t> </a:t>
            </a:r>
            <a:r>
              <a:rPr lang="en-GB" sz="1500" dirty="0" err="1" smtClean="0"/>
              <a:t>Peard</a:t>
            </a:r>
            <a:r>
              <a:rPr lang="en-GB" sz="1500" dirty="0" smtClean="0"/>
              <a:t> [q. v.], by his second wife, Matilda, daughter of William </a:t>
            </a:r>
            <a:r>
              <a:rPr lang="en-GB" sz="1500" dirty="0" err="1" smtClean="0"/>
              <a:t>Fortescue</a:t>
            </a:r>
            <a:r>
              <a:rPr lang="en-GB" sz="1500" dirty="0" smtClean="0"/>
              <a:t> of </a:t>
            </a:r>
            <a:r>
              <a:rPr lang="en-GB" sz="1500" dirty="0" err="1" smtClean="0"/>
              <a:t>Penwarne</a:t>
            </a:r>
            <a:r>
              <a:rPr lang="en-GB" sz="1500" dirty="0" smtClean="0"/>
              <a:t>. He was educated at the King's School, </a:t>
            </a:r>
            <a:r>
              <a:rPr lang="en-GB" sz="1500" dirty="0" err="1" smtClean="0"/>
              <a:t>Ottery</a:t>
            </a:r>
            <a:r>
              <a:rPr lang="en-GB" sz="1500" dirty="0" smtClean="0"/>
              <a:t> St. Mary, Devonshire, and at Exeter College, Oxford, where he matriculated 4 March 1829, and graduated B.A. 2 May 1833, M.A. 17 Nov. 1836. A youth of ‘great stature and extraordinary muscular strength,’ who when but nineteen years of age weighed fourteen stone, he was described by an old waterman at Oxford as possessing ‘the shoulders of a bull.’ As stroke of the college boat, he was famous on the river, and during the town-and-gown rows of his undergraduate days his height and skill in boxing made him an object of terror to the roughs (</a:t>
            </a:r>
            <a:r>
              <a:rPr lang="en-GB" sz="1500" cap="small" dirty="0" smtClean="0"/>
              <a:t>Tupper</a:t>
            </a:r>
            <a:r>
              <a:rPr lang="en-GB" sz="1500" dirty="0" smtClean="0"/>
              <a:t>, </a:t>
            </a:r>
            <a:r>
              <a:rPr lang="en-GB" sz="1500" i="1" dirty="0" smtClean="0"/>
              <a:t>My Life as an Author</a:t>
            </a:r>
            <a:r>
              <a:rPr lang="en-GB" sz="1500" dirty="0" smtClean="0"/>
              <a:t>, p. 61). In 1837 he became a barrister-at-law of the Inner Temple, being called on the same day with Sir F. H. Doyle, who describes his draining on a gaudy day in hall a loving-cup ‘which held about two quarts of spiced and sweetened wine.’ For some time he went the western circuit, but life at the bar must have been irksome to him, and down to 1859 he was a captain in the Duke of Cornwall's rangers. During his frequent visits to Italy he had been cut to the quick by the brutalities of the Neapolitan officials. He therefore joined the forces of Garibaldi, with whose aims he was in thorough sympathy, and, as a ‘splendid rifle-shot,’ organised and commanded a company of revolving-rifle soldiers, who gave him much trouble. When Garibaldi made his expedition to Sicily he was joined by </a:t>
            </a:r>
            <a:r>
              <a:rPr lang="en-GB" sz="1500" dirty="0" err="1" smtClean="0"/>
              <a:t>Peard</a:t>
            </a:r>
            <a:r>
              <a:rPr lang="en-GB" sz="1500" dirty="0" smtClean="0"/>
              <a:t>, who distinguished himself at the battle of </a:t>
            </a:r>
            <a:r>
              <a:rPr lang="en-GB" sz="1500" dirty="0" err="1" smtClean="0"/>
              <a:t>Melazzo</a:t>
            </a:r>
            <a:r>
              <a:rPr lang="en-GB" sz="1500" dirty="0" smtClean="0"/>
              <a:t> (20 July 1860), and at its conclusion was raised to the rank of colonel. He also accompanied the troops of Garibaldi on their advance to Naples, and commanded the English legion. For these services he received from Victor Emmanuel the cross of the order of Valour, and was known throughout England as ‘Garibaldi's Englishman’ (cf. </a:t>
            </a:r>
            <a:r>
              <a:rPr lang="en-GB" sz="1500" i="1" dirty="0" smtClean="0"/>
              <a:t>West Briton</a:t>
            </a:r>
            <a:r>
              <a:rPr lang="en-GB" sz="1500" dirty="0" smtClean="0"/>
              <a:t>, 9 Aug. p. 6).</a:t>
            </a:r>
          </a:p>
          <a:p>
            <a:r>
              <a:rPr lang="en-GB" sz="1500" dirty="0" smtClean="0"/>
              <a:t>On the retirement of Garibaldi to </a:t>
            </a:r>
            <a:r>
              <a:rPr lang="en-GB" sz="1500" dirty="0" err="1" smtClean="0"/>
              <a:t>Caprera</a:t>
            </a:r>
            <a:r>
              <a:rPr lang="en-GB" sz="1500" dirty="0" smtClean="0"/>
              <a:t> </a:t>
            </a:r>
            <a:r>
              <a:rPr lang="en-GB" sz="1500" dirty="0" err="1" smtClean="0"/>
              <a:t>Peard</a:t>
            </a:r>
            <a:r>
              <a:rPr lang="en-GB" sz="1500" dirty="0" smtClean="0"/>
              <a:t> returned to England, and when Garibaldi visited England he paid a visit to his old comrade at his seat of </a:t>
            </a:r>
            <a:r>
              <a:rPr lang="en-GB" sz="1500" dirty="0" err="1" smtClean="0"/>
              <a:t>Penquite</a:t>
            </a:r>
            <a:r>
              <a:rPr lang="en-GB" sz="1500" dirty="0" smtClean="0"/>
              <a:t>, on the Fowey river, 25–27 April 1864 (cf. </a:t>
            </a:r>
            <a:r>
              <a:rPr lang="en-GB" sz="1500" i="1" dirty="0" smtClean="0"/>
              <a:t>Journals of Caroline Fox</a:t>
            </a:r>
            <a:r>
              <a:rPr lang="en-GB" sz="1500" dirty="0" smtClean="0"/>
              <a:t>, 2nd edit. ii. 290–1, and </a:t>
            </a:r>
            <a:r>
              <a:rPr lang="en-GB" sz="1500" cap="small" dirty="0" smtClean="0"/>
              <a:t>Frederick Arnold</a:t>
            </a:r>
            <a:r>
              <a:rPr lang="en-GB" sz="1500" dirty="0" smtClean="0"/>
              <a:t>, </a:t>
            </a:r>
            <a:r>
              <a:rPr lang="en-GB" sz="1500" i="1" dirty="0" smtClean="0"/>
              <a:t>Reminiscences</a:t>
            </a:r>
            <a:r>
              <a:rPr lang="en-GB" sz="1500" dirty="0" smtClean="0"/>
              <a:t>, ii. 9). </a:t>
            </a:r>
            <a:r>
              <a:rPr lang="en-GB" sz="1500" dirty="0" err="1" smtClean="0"/>
              <a:t>Peard</a:t>
            </a:r>
            <a:r>
              <a:rPr lang="en-GB" sz="1500" dirty="0" smtClean="0"/>
              <a:t> was a J.P. and D.L. for Cornwall, and he served the office of sheriff in 1869. He was also a prominent freemason, becoming P.G.M. of Cornwall 26 Aug. 1879. He died at </a:t>
            </a:r>
            <a:r>
              <a:rPr lang="en-GB" sz="1500" dirty="0" err="1" smtClean="0"/>
              <a:t>Trenython</a:t>
            </a:r>
            <a:r>
              <a:rPr lang="en-GB" sz="1500" dirty="0" smtClean="0"/>
              <a:t>, Par, 21 Nov. 1880, from the effects of a paralytic stroke, and was buried in Fowey cemetery on 24 Nov. He married at East </a:t>
            </a:r>
            <a:r>
              <a:rPr lang="en-GB" sz="1500" dirty="0" err="1" smtClean="0"/>
              <a:t>Teignmouth</a:t>
            </a:r>
            <a:r>
              <a:rPr lang="en-GB" sz="1500" dirty="0" smtClean="0"/>
              <a:t>, Devonshire, 7 June 1838, Catherine Augusta, daughter of the Rev. Dr. William Page Richards, formerly headmaster of Blundell's school, Tiverton. She survived him.</a:t>
            </a:r>
          </a:p>
          <a:p>
            <a:r>
              <a:rPr lang="en-GB" sz="1500" dirty="0" smtClean="0"/>
              <a:t>A portrait is in the ‘Illustrated London News,’ 11 Aug. 1860 (p. 135).</a:t>
            </a:r>
            <a:endParaRPr lang="en-GB"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data:image/jpeg;base64,/9j/4AAQSkZJRgABAQAAAQABAAD/2wCEAAkGBwgHBgkIBwgKCgkLDRYPDQwMDRsUFRAWIB0iIiAdHx8kKDQsJCYxJx8fLT0tMTU3Ojo6Iys/RD84QzQ5OjcBCgoKDQwNGg8PGjclHyU3Nzc3Nzc3Nzc3Nzc3Nzc3Nzc3Nzc3Nzc3Nzc3Nzc3Nzc3Nzc3Nzc3Nzc3Nzc3Nzc3N//AABEIALoAkgMBIgACEQEDEQH/xAAbAAACAgMBAAAAAAAAAAAAAAAEBQMGAAIHAf/EAD8QAAEDAgQEAwUGBAQHAQAAAAECAxEABAUSITEGE0FRImFxMoGRobEUI0JSwdEHM2LwFSRD4TQ1U1SCsvEW/8QAGgEAAwEBAQEAAAAAAAAAAAAAAQIDAAUEBv/EACQRAAICAgICAgIDAAAAAAAAAAABAhEDIRIxBEEiURMyFEJh/9oADAMBAAIRAxEAPwChIPiqeQY0ihhufOpEHUTTFQpKCBqalQK1SoFIqRFEJMgEnSimU+HPsBqSelCKcLTLjo/AhSo9BVWXit48oqcfV6DasByosL+ONIV9wku/1KOUGvGOI0gnnW0DoWnJ+Riq8m9fzCX1+ulbnEbopgvKUOxAP6U2hHJlwt8Zw5/UPhB7OApPz0powEvJzNqC090mRXNV3qj7aGleqI+kVGblA1QlTR6lpZpaGUzqfK1ggj1rTlHttXNGcYxO2j7Leux2KyfkauHCPEL2MLetrxKOe2jOFoEZxIBkdNxS0NGaY65Zr3ldaKKI6VgGm1AcGyAa1m2wqUpryPKsYiCZrFIgVMEx0rCmRRAQ1lb5fKsrAKGN63TvUdTNiawpO0kmi0DKNaHb2qdJkURjdxHMtnkfmQU/EVS205jG2mtXtlMgjrQvCnAON8RZ127bTDLasql3C418hBNa6EmiqpbSNt68eR2rrCv4LYmtIjFbFBjo2s6/KhLn+DHEDaZZxLD3z2IWj963JCUcqW2e9RL033q9Yj/C/jG1JKcLRcJHW2fSon3GKqGJYdf4asoxKwurRQ6PtFP1rWagAmKIw3ELrD30v2zhQ4kEZonTt50MuO4rGxMDasA61w5i5xnDDcLQlDray2sI2mAZHuNMiIpLwHafZuHUOK9u5cU77th8hVgSgHRVKehdEITIrXJrRQbA0FecvWsEhSkbGvVIgaVuUDPNeqgCsYgyisrfLWVgHORvUyNKhAqZFEUmQTRDZodNTN6UQhzKo9a6X/DW4SizdQfzg/Gf2rlzZ89av3A6Hm3X1lCw0m2QJOgK5UogegI+NTyOjVaOoBwp1UkxG4oS9v2225mNRHx1rn+O41i+IvvMWdw81b2jReuAwkEpHRIOsmNTv6Ut4HtcbusaYduPtC7JtwcxD6xlG8GYAVrHSl5MXgvZ1N/ELdpgLU4BmJA84qsYo9a4glxu7v7UBQjllQUI9+lVP+KbF7cY+xaWrryuahKW0IVHiKj0pFjvCl1hqz9meW8wlIKnXFnx6ajLOmsjTy2pdtjRSWxJxhw9YJxV5Fi2m3SkCC37J03iqi7ZPW6ykI5hSfwj4aVe7vC8Qsj/AJu1fQyqChax4QO00vbaLFyi8mGeYE80f6a90kjtNNGbXYZQT6LrhdqbXDLS3KY5TKER2IGvzosJiosPu0XttzUpCVBRStMzCvXt2okiqGSo0iKw+lbb17WCRxJ2rRSTNTRrWixJoGNMnmPiP3rK3jyrKIDlw0qZBmoRW6DRFCUGpUGoEGpUqFZhDbQBbyQrYnX0ro/DF61lw9hCQEONrUvzJVAn4fOuZNLygkdAatXCl1F3attEKUphYEq9hQOYe47VKfY3o66vD7Z1pBQkJQJIyiNTvWjNhbWUlpMLKgokntSfCsaJEvK+7SNt4PnUjt67zEYi+1cfZS4lLSENKWTt4ykagef+1LyVCcWtFX4tCzxtakp0AQB3JzHarmhtjNL7Sc8TJiub/wAROI7B3ELddm6hxaUqSFp1Lap0PlBE00xDiRWJYBb3aQptx5seNOwX1B+dTb9latJCv+IeNfbLpNiwcyU+IkD4bUkt2w1hbiHUZmLlBDxUJyKSJ+Yj4UVYWCb18OKV4hAUVd+vu/ak2P3TP+H3FozmQt5SfCCYTJEx7vrTxM9aG3BWYYY050da1nuFED5R8KsRiKWYBbG2w1gKUFfdiIn1phVUAwVtWm1bg6UTGGtVCtq1OprAMisr2vKJjlDZ71KneoBUydhWFCBEV6kVoDAr1Ek1jBTQBkE074OaCbxspbUp51wpzDYR08t5+FJmhtVo4QdbYW4vOUuk5Ua6T3oMPovVnbqs0rVcojmnM4kdSNvWlvEPE1vbQ3iF5lgf8M1t09r40NittjV6grbfQEBMidx699hSPB+EbW9euLnF3nHXJiFaZRpqBuSSdKhJDKqtlbvsa4eu7i6uPszH2tx8KSpI3SIMH4H40XZYlby63aLIZ9ptI2Seunwq94lwpgbFjKGHMpSFJGkp02MCR61Q7bhm3ucR/wAo46yhajqdCCNxHwoUhuQxw/F0obcktoeeEOIII1iPCf73NDYhbWL+KoN24uFQlJVCeg0kVri3D95hr7ZXmUhR3Cpk7jWYqvcQB9CCXyoZYAB3MCKeO2LJ+zpKEhDaW0CEoAAHYV7VJ4Z4xSp9OH4qsqK3Qhp/TTTZfv6/Gr0GyOhEdxVOjJpojI0r2YFYqYrImtYTwHevJ1rIPSvIrWY2msrWK9rWCjk1EoToKgAE0S2NBFMIbBNSpTXiRUraYI71gkjc7U0wNfJvMyvCkQSoH2RQ9jZv3aoYaK43J0A99H4hh3+GYd9pdXnekJShMhIJ11Pup1jchXJLsvdteIQhfJTnTEkzptEHX169KCeeuGXVvW+rhWk5SkSvSSB8fkKpmBcSKat3LS9cWURlRljxA9fgeuu9WA46w8sBpSPazB3olQTOvlFefJFoMGmFXmJ3ZLdwnKvM2VDPor25B7ESQnQ9u+heDN2+HPMvJcStbqM6BE6A7fWqs1jS7VpKGVtu28RkWB7E7D07elA3nEDFu60UuhplpSw2M0qjMdNPeakkyjGWN4qHGWUZVJAdOUQIIBOUfD6VzviXEgt0NNbjXKkEDWiuIOKl3iVNoKSiYGmgEaVXrCzdxB4qPsg+JR79hV4xIyn6Rthduu4fC4ISnWO9XrDWLq5dzocWCnVbhWRl06mtMDwJKWC87KLZsgKXlkmdkpHUnaBVrFmlDA5raW0J1QwCCE+aj+I/IdJ3qk5xxLY+HFLI6QGi8uUNg2761Zf9V1UpUfIbkfAHvRKMbRn5YZK1j2i3t89qACTib60teC2aMLUNCs1K9bt27WVCUoQOg2rwS8ibZ0o+LjSocM3du6kQ4AoicqiJFSKiJBkVRb7GmLZxTbSc7gHQ9aVnivE0LCm1pCejY6iqwySfaI5MMF+rOnSKyqQnjxnKMzGsa61lUsjwESRRSE+EUOkUY2nw1Y8560k5pPs1YMHwM3IFxcylncJ6qobALD7TcFx0fctiTPU9quEANAfTzr0YsV7ZPJOtIiSksv2trbM8ttbiUrVy5SBqd/dHqaLxLDGr+1ftZy50ylcTkPQx7tfI1Iw5IA6mp33OQyX8pUhKfvMpEpA1nUjTvV1FRsm5WcnxLD38PuVW983ylnRJJ8Dg/pUdD6ae6hS3cJYcaYUOQdSh0/i/pPfyp9xFxU7jKbfDsLYPJurpLQzAFbwnWOiROmmvmKrV83ev3rzRt/s7VuS1DgKddjA+eleeaixk2D3a7hlbVqtKkqy6hslQAMmBpvS695xc+/lBJ0CiM59fd1NO2rLk2lw0p3mOJyqSTpAM6R6xrV74TuOGXsFav38Mt7Z2S25yreZWO0A77x50scaboLkzlthw/iGILSGWFFJP8wghI9/WukYTwxZ4XYl++cyWzKSpalCJ/eat7Bt7zI6y2WrZIkc1JR7yDEVV14m3xHj7Vrb+LDbbxgHZ5Q2UfKYj0o5HHDHl7GxQeSVDTDWXLhTd5dNFlKR/lbX/AKCSNz/WRueg0HWYeIXuVbqA0zbxTcrgafKl9/lLiVKAVlIVBFcaU3KVs7MIKCpAeGsfYcOb5wGZUuL9Tr8tqrWNYiu7fUxakxsSOnlTPiTFShsMMEZ1SB+9QYJhnKQl51JKjBGmvrRWtsZu9IWWfDSnZccVy51iN68xDhhPKHLUtKwfCqrolr7uBUakDKUka1ucrsyhFqjla8Lv0rUOQTBiY3rK6UbRM+yKyn/NIT+PApCN6MQqE7TQqNaaYYzzrhtEaTJ9K6MVbOTZacIZ+zYa0n8ThlX1pk+YbR5n9KgAAcbQNkpP7VJfaNhXRJ291e5fGJ5+2StKyiaQ8dX7pwkYfbKUly6ISqPyz/so/wDjR1o4btTiGlHM2qFT09O9VbiG6Szi9wXDn5ACU67EJIP/ALqpJyuIap0xdY4ixhGOWTqkgs2roQAAJEoKSfmKcYM2vGeJGTeDnBbhcdQdQpIk5fSYHpVGUpTzyZOrjgn410XgVCjjK3AP5bZ27k6VKG2MVGFqu3w/AUtIZcjYKVKlR6H6U9/hfcPF68sgVALCXPD0OxpLeu5LJ13NDrhK1kjYkR9Ks2DMK4Z4cCypKMRvk5h+ZpHf4fMmhyUdsKi5OkNOIsRdvHhgGEKjOcty6NiBun0nf4UfYYTbYTbJbt0+NRlbh3Wf28qA4bsRZW5fcTLzuqu6R0p086FgDsa5WfM8kjr4cKxo8K4TSrF75Nu0pZIAA1Joy5eS22ZIA71Rsfvl3d19mSfAn2vXpU4Rtlpy4okwhlWKYgt94HJOg8ulXS3bQBlnUaUrwOzFvapEeLLJpnbpPMClVpO2CKpWENthAIjXeoHW9ARR6kSlJHURUJHgmNaUKF+SsorKO1ZRoNnN2k6VYeHWU5y6RIKsopCwOtW3B2Q2yyn8WXMffXawq2cKb1Q01D5noAKkfhQKF7GR8qinM6s/1Vj6oWVK2SUj9P1r1eiRlzeWmD4W454uW3mUAVSVqPn61zHGb1d864+5Gd1RUcoga0x43xVbzqbJOiG9CB360icM5c34R+leacvSHMsLcuXaDrlRqfXpXUeA2S225dH/AFFx6gf/AGqZgmGuuJASkyBmdV0TNdIwZoM2TSAAIEinxxFbKRbYc2/jL7V4mLWzcU6+e6UnRI8yogfGiW1u4xjPNfAEnModEpGyR/fejcaQhF1eclR5brwW4e6gIj0Bn3k0Rw7Z8u1NwR4nD4Z7Daud5WW7S6On4uLj8mNU/wBUVh869UNdRp5ULevcto7zHSvAe8UcQYilhhZ6/hH5jVcwO1+03iVLEpkqUe9R4rcqvryAZQg6everFgFpy2M6h4jV64RIfvP/ABFhtE/d1O2ka6VDb+FAqXNC5FSLBSfZ32GlDL2VPuqZtUr9a1eQZ2rABZXWV7Ir2iY57Ytlx1CAPaUBVytAEKUo7J0qsYE3nvkHogFRqxZslityfazGu5hWjgz7C7M5m0q/NrXt6ZGRMyZ2715ZCGW/ID6VNapz3BPYwKu+hDlOPpWriG7C/wALxA+v61Lhtmu6uUpSCcyoSO5rd5p3FcdxBTCJl5xUgaJQkmCfcB61bOC8OSb1dwpEptwAie5nX++9eeMbY16HgsUYXhjdq34lnVxR6mmCHQ3azpmiB61HiZzQTvPWtVwpKU9hNHPkWPG6KYMf5MiQlvmc6kNA+0sJn9aeNBLbaW0+ykQI7Uqe8NwzpMuUyTJAmYjeuHJtnbSSN1uBIJqo8SYiR900vxKEE03xS95DSglWvUztVMcUbh8qMmdp7U2OO7YmSWqJMMslPuJAEyauzDYaZDaBsNZpRgdvyk8wj5U6ahSyRtWm7YccaQSyJTFTBNQJXk9K0U8NSVAAUlFAxKgFedbuGUDWfKlTmJ27KTmWNBvQFzxOw0mEDMqPwiaZRbEckuxyUJnasquf/p1f9oqspuDF/JH7IOHWjy33T0GUU2xAcuzCB1ofCEcvDUCPEpWojzojF1AcgfmUBFd2CqKOE+w5gQ0nyEVjrxt7O5fQCVNtqWANyQCaxs+AVuUhTa21EjOIJG9P6FFOEYOnCuG7lC2x9teaKn1TJmJCfdJ98mmPDbIYwoHQKcWVKP0om7V4SRqlaYPrQ1u8lm0bQQQUiDrQSoIVcJLpjMK8SNASRqKhRdc0qCE5dBEjvXj7oj00rm+bNclFejpeFj+PI1NuXcSMkZWxPv6V7evhhuAr4UK7iiWwrlJ++UACSdNKWP3DilFx45nIn0rwpWz2ti3F3y65yzqd1a9O1Q2LKnHgAmdelRhKnCVqBlWtM7V1nD0c19QCldCaq9KkSSt2x3bt8tsJg169d29o2S4Uz11qt3GPOO5ksHKPzHQfvQFygXMLfdce2MTAHupFj+x5ZV/UfP8AEzSRFukrncgfSkzuO3D7wEZEE/mmhriAUJAEAUuSQCSdpNWjCJCeSdllsbF29aW6oqISCSSe1NMPsbG3t0XCmg48vYLEgeg6ULw3ehWHclJGcOEEbyDqPrT5LSbUpShsuvjSBsioybTovBJpM9S45lEWukdqysDV3H89keUbVlApoiaSltNujMdNT56f70BjC4urRHUug0cDLzU/l/al+L/8xt/JR+hrv+j54eMtKU2knQR3olDI0k/GhUE5W9fw16Sc4EmKcAe4ltDawoiSIHWg7K3N/dBLawnlOffHMCpIiNEkddp/UVC4Tz0anr9KrONuuNt27rbikOC6dAWkwQJ2mpz+wptF0xl22t7xptYCUpQM2UJnXv8ACkOJYvhqE5G34I6KWFKV7gKpC3nXmpdcWslRJKlEyaAClBwwSPfXhyY1KTbPXDyXGKjFFnuMaaAKWELidVEDMfSov8SAZK0sz4gnxLJJ0PYeVJFn7oHrFb2ylAgBRj19KywwFfk5PsZKvbhTcNoba1gabfGoksrcU5zlFakiSVTIg/LehrjVCJ/vWj2tbNCzqoOEZjvEVOcVF6K4puS+TN2LNKyAcuXck6wKNUyDmPnIE7DpUbpKbUhJIBBJjrtXj5IQmDEoTUWehA7jaBngiJ0FKbhGXSj5ORWpoJ8yTNPETIM+Ebjk4whE+F3T0MGDV3dfbYHiUSpZ/DuqubYMpQxVmCR4uhq3IUpVy6pRJIGhJ2qWVfJFcEnxobG6en+U2PIrrKUAmBrWVOkXs//Z"/>
          <p:cNvSpPr>
            <a:spLocks noChangeAspect="1" noChangeArrowheads="1"/>
          </p:cNvSpPr>
          <p:nvPr/>
        </p:nvSpPr>
        <p:spPr bwMode="auto">
          <a:xfrm>
            <a:off x="63500" y="-136525"/>
            <a:ext cx="1390650" cy="17716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364" name="AutoShape 4" descr="data:image/jpeg;base64,/9j/4AAQSkZJRgABAQAAAQABAAD/2wCEAAkGBwgHBgkIBwgKCgkLDRYPDQwMDRsUFRAWIB0iIiAdHx8kKDQsJCYxJx8fLT0tMTU3Ojo6Iys/RD84QzQ5OjcBCgoKDQwNGg8PGjclHyU3Nzc3Nzc3Nzc3Nzc3Nzc3Nzc3Nzc3Nzc3Nzc3Nzc3Nzc3Nzc3Nzc3Nzc3Nzc3Nzc3N//AABEIALoAkgMBIgACEQEDEQH/xAAbAAACAgMBAAAAAAAAAAAAAAAEBQMGAAIHAf/EAD8QAAEDAgQEAwUGBAQHAQAAAAECAxEABAUSITEGE0FRImFxMoGRobEUI0JSwdEHM2LwFSRD4TQ1U1SCsvEW/8QAGgEAAwEBAQEAAAAAAAAAAAAAAQIDAAUEBv/EACQRAAICAgICAgIDAAAAAAAAAAABAhEDIRIxBEEiURMyFEJh/9oADAMBAAIRAxEAPwChIPiqeQY0ihhufOpEHUTTFQpKCBqalQK1SoFIqRFEJMgEnSimU+HPsBqSelCKcLTLjo/AhSo9BVWXit48oqcfV6DasByosL+ONIV9wku/1KOUGvGOI0gnnW0DoWnJ+Riq8m9fzCX1+ulbnEbopgvKUOxAP6U2hHJlwt8Zw5/UPhB7OApPz0powEvJzNqC090mRXNV3qj7aGleqI+kVGblA1QlTR6lpZpaGUzqfK1ggj1rTlHttXNGcYxO2j7Leux2KyfkauHCPEL2MLetrxKOe2jOFoEZxIBkdNxS0NGaY65Zr3ldaKKI6VgGm1AcGyAa1m2wqUpryPKsYiCZrFIgVMEx0rCmRRAQ1lb5fKsrAKGN63TvUdTNiawpO0kmi0DKNaHb2qdJkURjdxHMtnkfmQU/EVS205jG2mtXtlMgjrQvCnAON8RZ127bTDLasql3C418hBNa6EmiqpbSNt68eR2rrCv4LYmtIjFbFBjo2s6/KhLn+DHEDaZZxLD3z2IWj963JCUcqW2e9RL033q9Yj/C/jG1JKcLRcJHW2fSon3GKqGJYdf4asoxKwurRQ6PtFP1rWagAmKIw3ELrD30v2zhQ4kEZonTt50MuO4rGxMDasA61w5i5xnDDcLQlDray2sI2mAZHuNMiIpLwHafZuHUOK9u5cU77th8hVgSgHRVKehdEITIrXJrRQbA0FecvWsEhSkbGvVIgaVuUDPNeqgCsYgyisrfLWVgHORvUyNKhAqZFEUmQTRDZodNTN6UQhzKo9a6X/DW4SizdQfzg/Gf2rlzZ89av3A6Hm3X1lCw0m2QJOgK5UogegI+NTyOjVaOoBwp1UkxG4oS9v2225mNRHx1rn+O41i+IvvMWdw81b2jReuAwkEpHRIOsmNTv6Ut4HtcbusaYduPtC7JtwcxD6xlG8GYAVrHSl5MXgvZ1N/ELdpgLU4BmJA84qsYo9a4glxu7v7UBQjllQUI9+lVP+KbF7cY+xaWrryuahKW0IVHiKj0pFjvCl1hqz9meW8wlIKnXFnx6ajLOmsjTy2pdtjRSWxJxhw9YJxV5Fi2m3SkCC37J03iqi7ZPW6ykI5hSfwj4aVe7vC8Qsj/AJu1fQyqChax4QO00vbaLFyi8mGeYE80f6a90kjtNNGbXYZQT6LrhdqbXDLS3KY5TKER2IGvzosJiosPu0XttzUpCVBRStMzCvXt2okiqGSo0iKw+lbb17WCRxJ2rRSTNTRrWixJoGNMnmPiP3rK3jyrKIDlw0qZBmoRW6DRFCUGpUGoEGpUqFZhDbQBbyQrYnX0ro/DF61lw9hCQEONrUvzJVAn4fOuZNLygkdAatXCl1F3attEKUphYEq9hQOYe47VKfY3o66vD7Z1pBQkJQJIyiNTvWjNhbWUlpMLKgokntSfCsaJEvK+7SNt4PnUjt67zEYi+1cfZS4lLSENKWTt4ykagef+1LyVCcWtFX4tCzxtakp0AQB3JzHarmhtjNL7Sc8TJiub/wAROI7B3ELddm6hxaUqSFp1Lap0PlBE00xDiRWJYBb3aQptx5seNOwX1B+dTb9latJCv+IeNfbLpNiwcyU+IkD4bUkt2w1hbiHUZmLlBDxUJyKSJ+Yj4UVYWCb18OKV4hAUVd+vu/ak2P3TP+H3FozmQt5SfCCYTJEx7vrTxM9aG3BWYYY050da1nuFED5R8KsRiKWYBbG2w1gKUFfdiIn1phVUAwVtWm1bg6UTGGtVCtq1OprAMisr2vKJjlDZ71KneoBUydhWFCBEV6kVoDAr1Ek1jBTQBkE074OaCbxspbUp51wpzDYR08t5+FJmhtVo4QdbYW4vOUuk5Ua6T3oMPovVnbqs0rVcojmnM4kdSNvWlvEPE1vbQ3iF5lgf8M1t09r40NittjV6grbfQEBMidx699hSPB+EbW9euLnF3nHXJiFaZRpqBuSSdKhJDKqtlbvsa4eu7i6uPszH2tx8KSpI3SIMH4H40XZYlby63aLIZ9ptI2Seunwq94lwpgbFjKGHMpSFJGkp02MCR61Q7bhm3ucR/wAo46yhajqdCCNxHwoUhuQxw/F0obcktoeeEOIII1iPCf73NDYhbWL+KoN24uFQlJVCeg0kVri3D95hr7ZXmUhR3Cpk7jWYqvcQB9CCXyoZYAB3MCKeO2LJ+zpKEhDaW0CEoAAHYV7VJ4Z4xSp9OH4qsqK3Qhp/TTTZfv6/Gr0GyOhEdxVOjJpojI0r2YFYqYrImtYTwHevJ1rIPSvIrWY2msrWK9rWCjk1EoToKgAE0S2NBFMIbBNSpTXiRUraYI71gkjc7U0wNfJvMyvCkQSoH2RQ9jZv3aoYaK43J0A99H4hh3+GYd9pdXnekJShMhIJ11Pup1jchXJLsvdteIQhfJTnTEkzptEHX169KCeeuGXVvW+rhWk5SkSvSSB8fkKpmBcSKat3LS9cWURlRljxA9fgeuu9WA46w8sBpSPazB3olQTOvlFefJFoMGmFXmJ3ZLdwnKvM2VDPor25B7ESQnQ9u+heDN2+HPMvJcStbqM6BE6A7fWqs1jS7VpKGVtu28RkWB7E7D07elA3nEDFu60UuhplpSw2M0qjMdNPeakkyjGWN4qHGWUZVJAdOUQIIBOUfD6VzviXEgt0NNbjXKkEDWiuIOKl3iVNoKSiYGmgEaVXrCzdxB4qPsg+JR79hV4xIyn6Rthduu4fC4ISnWO9XrDWLq5dzocWCnVbhWRl06mtMDwJKWC87KLZsgKXlkmdkpHUnaBVrFmlDA5raW0J1QwCCE+aj+I/IdJ3qk5xxLY+HFLI6QGi8uUNg2761Zf9V1UpUfIbkfAHvRKMbRn5YZK1j2i3t89qACTib60teC2aMLUNCs1K9bt27WVCUoQOg2rwS8ibZ0o+LjSocM3du6kQ4AoicqiJFSKiJBkVRb7GmLZxTbSc7gHQ9aVnivE0LCm1pCejY6iqwySfaI5MMF+rOnSKyqQnjxnKMzGsa61lUsjwESRRSE+EUOkUY2nw1Y8560k5pPs1YMHwM3IFxcylncJ6qobALD7TcFx0fctiTPU9quEANAfTzr0YsV7ZPJOtIiSksv2trbM8ttbiUrVy5SBqd/dHqaLxLDGr+1ftZy50ylcTkPQx7tfI1Iw5IA6mp33OQyX8pUhKfvMpEpA1nUjTvV1FRsm5WcnxLD38PuVW983ylnRJJ8Dg/pUdD6ae6hS3cJYcaYUOQdSh0/i/pPfyp9xFxU7jKbfDsLYPJurpLQzAFbwnWOiROmmvmKrV83ev3rzRt/s7VuS1DgKddjA+eleeaixk2D3a7hlbVqtKkqy6hslQAMmBpvS695xc+/lBJ0CiM59fd1NO2rLk2lw0p3mOJyqSTpAM6R6xrV74TuOGXsFav38Mt7Z2S25yreZWO0A77x50scaboLkzlthw/iGILSGWFFJP8wghI9/WukYTwxZ4XYl++cyWzKSpalCJ/eat7Bt7zI6y2WrZIkc1JR7yDEVV14m3xHj7Vrb+LDbbxgHZ5Q2UfKYj0o5HHDHl7GxQeSVDTDWXLhTd5dNFlKR/lbX/AKCSNz/WRueg0HWYeIXuVbqA0zbxTcrgafKl9/lLiVKAVlIVBFcaU3KVs7MIKCpAeGsfYcOb5wGZUuL9Tr8tqrWNYiu7fUxakxsSOnlTPiTFShsMMEZ1SB+9QYJhnKQl51JKjBGmvrRWtsZu9IWWfDSnZccVy51iN68xDhhPKHLUtKwfCqrolr7uBUakDKUka1ucrsyhFqjla8Lv0rUOQTBiY3rK6UbRM+yKyn/NIT+PApCN6MQqE7TQqNaaYYzzrhtEaTJ9K6MVbOTZacIZ+zYa0n8ThlX1pk+YbR5n9KgAAcbQNkpP7VJfaNhXRJ291e5fGJ5+2StKyiaQ8dX7pwkYfbKUly6ISqPyz/so/wDjR1o4btTiGlHM2qFT09O9VbiG6Szi9wXDn5ACU67EJIP/ALqpJyuIap0xdY4ixhGOWTqkgs2roQAAJEoKSfmKcYM2vGeJGTeDnBbhcdQdQpIk5fSYHpVGUpTzyZOrjgn410XgVCjjK3AP5bZ27k6VKG2MVGFqu3w/AUtIZcjYKVKlR6H6U9/hfcPF68sgVALCXPD0OxpLeu5LJ13NDrhK1kjYkR9Ks2DMK4Z4cCypKMRvk5h+ZpHf4fMmhyUdsKi5OkNOIsRdvHhgGEKjOcty6NiBun0nf4UfYYTbYTbJbt0+NRlbh3Wf28qA4bsRZW5fcTLzuqu6R0p086FgDsa5WfM8kjr4cKxo8K4TSrF75Nu0pZIAA1Joy5eS22ZIA71Rsfvl3d19mSfAn2vXpU4Rtlpy4okwhlWKYgt94HJOg8ulXS3bQBlnUaUrwOzFvapEeLLJpnbpPMClVpO2CKpWENthAIjXeoHW9ARR6kSlJHURUJHgmNaUKF+SsorKO1ZRoNnN2k6VYeHWU5y6RIKsopCwOtW3B2Q2yyn8WXMffXawq2cKb1Q01D5noAKkfhQKF7GR8qinM6s/1Vj6oWVK2SUj9P1r1eiRlzeWmD4W454uW3mUAVSVqPn61zHGb1d864+5Gd1RUcoga0x43xVbzqbJOiG9CB360icM5c34R+leacvSHMsLcuXaDrlRqfXpXUeA2S225dH/AFFx6gf/AGqZgmGuuJASkyBmdV0TNdIwZoM2TSAAIEinxxFbKRbYc2/jL7V4mLWzcU6+e6UnRI8yogfGiW1u4xjPNfAEnModEpGyR/fejcaQhF1eclR5brwW4e6gIj0Bn3k0Rw7Z8u1NwR4nD4Z7Daud5WW7S6On4uLj8mNU/wBUVh869UNdRp5ULevcto7zHSvAe8UcQYilhhZ6/hH5jVcwO1+03iVLEpkqUe9R4rcqvryAZQg6everFgFpy2M6h4jV64RIfvP/ABFhtE/d1O2ka6VDb+FAqXNC5FSLBSfZ32GlDL2VPuqZtUr9a1eQZ2rABZXWV7Ir2iY57Ytlx1CAPaUBVytAEKUo7J0qsYE3nvkHogFRqxZslityfazGu5hWjgz7C7M5m0q/NrXt6ZGRMyZ2715ZCGW/ID6VNapz3BPYwKu+hDlOPpWriG7C/wALxA+v61Lhtmu6uUpSCcyoSO5rd5p3FcdxBTCJl5xUgaJQkmCfcB61bOC8OSb1dwpEptwAie5nX++9eeMbY16HgsUYXhjdq34lnVxR6mmCHQ3azpmiB61HiZzQTvPWtVwpKU9hNHPkWPG6KYMf5MiQlvmc6kNA+0sJn9aeNBLbaW0+ykQI7Uqe8NwzpMuUyTJAmYjeuHJtnbSSN1uBIJqo8SYiR900vxKEE03xS95DSglWvUztVMcUbh8qMmdp7U2OO7YmSWqJMMslPuJAEyauzDYaZDaBsNZpRgdvyk8wj5U6ahSyRtWm7YccaQSyJTFTBNQJXk9K0U8NSVAAUlFAxKgFedbuGUDWfKlTmJ27KTmWNBvQFzxOw0mEDMqPwiaZRbEckuxyUJnasquf/p1f9oqspuDF/JH7IOHWjy33T0GUU2xAcuzCB1ofCEcvDUCPEpWojzojF1AcgfmUBFd2CqKOE+w5gQ0nyEVjrxt7O5fQCVNtqWANyQCaxs+AVuUhTa21EjOIJG9P6FFOEYOnCuG7lC2x9teaKn1TJmJCfdJ98mmPDbIYwoHQKcWVKP0om7V4SRqlaYPrQ1u8lm0bQQQUiDrQSoIVcJLpjMK8SNASRqKhRdc0qCE5dBEjvXj7oj00rm+bNclFejpeFj+PI1NuXcSMkZWxPv6V7evhhuAr4UK7iiWwrlJ++UACSdNKWP3DilFx45nIn0rwpWz2ti3F3y65yzqd1a9O1Q2LKnHgAmdelRhKnCVqBlWtM7V1nD0c19QCldCaq9KkSSt2x3bt8tsJg169d29o2S4Uz11qt3GPOO5ksHKPzHQfvQFygXMLfdce2MTAHupFj+x5ZV/UfP8AEzSRFukrncgfSkzuO3D7wEZEE/mmhriAUJAEAUuSQCSdpNWjCJCeSdllsbF29aW6oqISCSSe1NMPsbG3t0XCmg48vYLEgeg6ULw3ehWHclJGcOEEbyDqPrT5LSbUpShsuvjSBsioybTovBJpM9S45lEWukdqysDV3H89keUbVlApoiaSltNujMdNT56f70BjC4urRHUug0cDLzU/l/al+L/8xt/JR+hrv+j54eMtKU2knQR3olDI0k/GhUE5W9fw16Sc4EmKcAe4ltDawoiSIHWg7K3N/dBLawnlOffHMCpIiNEkddp/UVC4Tz0anr9KrONuuNt27rbikOC6dAWkwQJ2mpz+wptF0xl22t7xptYCUpQM2UJnXv8ACkOJYvhqE5G34I6KWFKV7gKpC3nXmpdcWslRJKlEyaAClBwwSPfXhyY1KTbPXDyXGKjFFnuMaaAKWELidVEDMfSov8SAZK0sz4gnxLJJ0PYeVJFn7oHrFb2ylAgBRj19KywwFfk5PsZKvbhTcNoba1gabfGoksrcU5zlFakiSVTIg/LehrjVCJ/vWj2tbNCzqoOEZjvEVOcVF6K4puS+TN2LNKyAcuXck6wKNUyDmPnIE7DpUbpKbUhJIBBJjrtXj5IQmDEoTUWehA7jaBngiJ0FKbhGXSj5ORWpoJ8yTNPETIM+Ebjk4whE+F3T0MGDV3dfbYHiUSpZ/DuqubYMpQxVmCR4uhq3IUpVy6pRJIGhJ2qWVfJFcEnxobG6en+U2PIrrKUAmBrWVOkXs//Z"/>
          <p:cNvSpPr>
            <a:spLocks noChangeAspect="1" noChangeArrowheads="1"/>
          </p:cNvSpPr>
          <p:nvPr/>
        </p:nvSpPr>
        <p:spPr bwMode="auto">
          <a:xfrm>
            <a:off x="63500" y="-846138"/>
            <a:ext cx="1390650" cy="17716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366" name="Picture 6" descr="Giuseppe Garibaldi (1866).jpg">
            <a:hlinkClick r:id="rId2"/>
          </p:cNvPr>
          <p:cNvPicPr>
            <a:picLocks noChangeAspect="1" noChangeArrowheads="1"/>
          </p:cNvPicPr>
          <p:nvPr/>
        </p:nvPicPr>
        <p:blipFill>
          <a:blip r:embed="rId3" cstate="print"/>
          <a:srcRect/>
          <a:stretch>
            <a:fillRect/>
          </a:stretch>
        </p:blipFill>
        <p:spPr bwMode="auto">
          <a:xfrm>
            <a:off x="288032" y="479292"/>
            <a:ext cx="4572000" cy="590203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ocuments\My Documents\family history\Family History\fowey polruan\DSC0016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hn\Documents\My Documents\family history\Family History\fowey polruan\DSC001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hn\Documents\My Documents\family history\Family History\fowey polruan\DSC0016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DCIM\100MSDCF\DSC0052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hn\Documents\My Documents\family history\Family History\fowey polruan\DSC001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G:\DCIM\100MSDCF\DSC00542.JPG"/>
          <p:cNvPicPr>
            <a:picLocks noChangeAspect="1" noChangeArrowheads="1"/>
          </p:cNvPicPr>
          <p:nvPr/>
        </p:nvPicPr>
        <p:blipFill>
          <a:blip r:embed="rId2" cstate="print"/>
          <a:srcRect l="9051" t="21650" r="11413" b="12201"/>
          <a:stretch>
            <a:fillRect/>
          </a:stretch>
        </p:blipFill>
        <p:spPr bwMode="auto">
          <a:xfrm>
            <a:off x="0" y="576064"/>
            <a:ext cx="9191410" cy="5733256"/>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ohn\Documents\My Documents\family history\Family History\fowey polruan\DSC0017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hn\Documents\My Documents\family history\Family History\fowey polruan\DSC0017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DCIM\100MSDCF\DSC0054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hn\Documents\My Documents\family history\Family History\fowey polruan\DSC0017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hn\Documents\My Documents\family history\Family History\fowey polruan\DSC00174.JPG"/>
          <p:cNvPicPr>
            <a:picLocks noChangeAspect="1" noChangeArrowheads="1"/>
          </p:cNvPicPr>
          <p:nvPr/>
        </p:nvPicPr>
        <p:blipFill>
          <a:blip r:embed="rId2" cstate="print"/>
          <a:srcRect r="44115"/>
          <a:stretch>
            <a:fillRect/>
          </a:stretch>
        </p:blipFill>
        <p:spPr bwMode="auto">
          <a:xfrm>
            <a:off x="0" y="836712"/>
            <a:ext cx="9144000" cy="359753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DCIM\100MSDCF\DSC005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CIM\100MSDCF\DSC0053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DCIM\100MSDCF\DSC005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DCIM\100MSDCF\DSC00535.JPG"/>
          <p:cNvPicPr>
            <a:picLocks noChangeAspect="1" noChangeArrowheads="1"/>
          </p:cNvPicPr>
          <p:nvPr/>
        </p:nvPicPr>
        <p:blipFill>
          <a:blip r:embed="rId2" cstate="print"/>
          <a:srcRect/>
          <a:stretch>
            <a:fillRect/>
          </a:stretch>
        </p:blipFill>
        <p:spPr bwMode="auto">
          <a:xfrm rot="5400000">
            <a:off x="-857250" y="857250"/>
            <a:ext cx="6858001" cy="514350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ohn\Documents\My Documents\family history\Family History\fowey polruan\DSC0017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013-07-31 page 30\page 30 001.jpg"/>
          <p:cNvPicPr>
            <a:picLocks noChangeAspect="1" noChangeArrowheads="1"/>
          </p:cNvPicPr>
          <p:nvPr/>
        </p:nvPicPr>
        <p:blipFill>
          <a:blip r:embed="rId2" cstate="print"/>
          <a:srcRect/>
          <a:stretch>
            <a:fillRect/>
          </a:stretch>
        </p:blipFill>
        <p:spPr bwMode="auto">
          <a:xfrm>
            <a:off x="11433" y="332656"/>
            <a:ext cx="9132567" cy="5544616"/>
          </a:xfrm>
          <a:prstGeom prst="rect">
            <a:avLst/>
          </a:prstGeom>
          <a:noFill/>
        </p:spPr>
      </p:pic>
      <p:sp>
        <p:nvSpPr>
          <p:cNvPr id="3" name="TextBox 2"/>
          <p:cNvSpPr txBox="1"/>
          <p:nvPr/>
        </p:nvSpPr>
        <p:spPr>
          <a:xfrm>
            <a:off x="2764738" y="6237312"/>
            <a:ext cx="3607462" cy="369332"/>
          </a:xfrm>
          <a:prstGeom prst="rect">
            <a:avLst/>
          </a:prstGeom>
          <a:noFill/>
        </p:spPr>
        <p:txBody>
          <a:bodyPr wrap="none" rtlCol="0">
            <a:spAutoFit/>
          </a:bodyPr>
          <a:lstStyle/>
          <a:p>
            <a:r>
              <a:rPr lang="en-GB" dirty="0" err="1" smtClean="0"/>
              <a:t>Bodinnick</a:t>
            </a:r>
            <a:r>
              <a:rPr lang="en-GB" dirty="0" smtClean="0"/>
              <a:t> Ferry from </a:t>
            </a:r>
            <a:r>
              <a:rPr lang="en-GB" dirty="0" err="1" smtClean="0"/>
              <a:t>Caffa</a:t>
            </a:r>
            <a:r>
              <a:rPr lang="en-GB" dirty="0" smtClean="0"/>
              <a:t> Mill 1831</a:t>
            </a: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784976" cy="369332"/>
          </a:xfrm>
          <a:prstGeom prst="rect">
            <a:avLst/>
          </a:prstGeom>
          <a:noFill/>
        </p:spPr>
        <p:txBody>
          <a:bodyPr wrap="square" rtlCol="0">
            <a:spAutoFit/>
          </a:bodyPr>
          <a:lstStyle/>
          <a:p>
            <a:pPr algn="ctr"/>
            <a:r>
              <a:rPr lang="en-GB" b="1" dirty="0" smtClean="0">
                <a:latin typeface="Arial" pitchFamily="34" charset="0"/>
                <a:cs typeface="Arial" pitchFamily="34" charset="0"/>
              </a:rPr>
              <a:t>Monumental Inscriptions in the Churchyard of St </a:t>
            </a:r>
            <a:r>
              <a:rPr lang="en-GB" b="1" dirty="0" err="1" smtClean="0">
                <a:latin typeface="Arial" pitchFamily="34" charset="0"/>
                <a:cs typeface="Arial" pitchFamily="34" charset="0"/>
              </a:rPr>
              <a:t>Wyllow</a:t>
            </a:r>
            <a:r>
              <a:rPr lang="en-GB" b="1" dirty="0" smtClean="0">
                <a:latin typeface="Arial" pitchFamily="34" charset="0"/>
                <a:cs typeface="Arial" pitchFamily="34" charset="0"/>
              </a:rPr>
              <a:t>, </a:t>
            </a:r>
            <a:r>
              <a:rPr lang="en-GB" b="1" dirty="0" err="1" smtClean="0">
                <a:latin typeface="Arial" pitchFamily="34" charset="0"/>
                <a:cs typeface="Arial" pitchFamily="34" charset="0"/>
              </a:rPr>
              <a:t>Lanteglos</a:t>
            </a:r>
            <a:r>
              <a:rPr lang="en-GB" b="1" dirty="0" smtClean="0">
                <a:latin typeface="Arial" pitchFamily="34" charset="0"/>
                <a:cs typeface="Arial" pitchFamily="34" charset="0"/>
              </a:rPr>
              <a:t>-by-Fowey</a:t>
            </a:r>
            <a:endParaRPr lang="en-GB" b="1" dirty="0">
              <a:latin typeface="Arial" pitchFamily="34" charset="0"/>
              <a:cs typeface="Arial" pitchFamily="34" charset="0"/>
            </a:endParaRPr>
          </a:p>
        </p:txBody>
      </p:sp>
      <p:sp>
        <p:nvSpPr>
          <p:cNvPr id="3" name="TextBox 2"/>
          <p:cNvSpPr txBox="1"/>
          <p:nvPr/>
        </p:nvSpPr>
        <p:spPr>
          <a:xfrm>
            <a:off x="251520" y="692696"/>
            <a:ext cx="8640960" cy="7017306"/>
          </a:xfrm>
          <a:prstGeom prst="rect">
            <a:avLst/>
          </a:prstGeom>
          <a:noFill/>
        </p:spPr>
        <p:txBody>
          <a:bodyPr wrap="square" rtlCol="0">
            <a:spAutoFit/>
          </a:bodyPr>
          <a:lstStyle/>
          <a:p>
            <a:r>
              <a:rPr lang="en-GB" dirty="0" smtClean="0"/>
              <a:t>289 – BUTSON, MARY EMMA, Our mother, wife of Nicholas, died 26 Mar 1905, aged 50</a:t>
            </a:r>
          </a:p>
          <a:p>
            <a:pPr algn="ctr"/>
            <a:r>
              <a:rPr lang="en-GB" dirty="0" smtClean="0"/>
              <a:t>“The winter of trouble is past</a:t>
            </a:r>
          </a:p>
          <a:p>
            <a:pPr algn="ctr"/>
            <a:r>
              <a:rPr lang="en-GB" dirty="0" smtClean="0"/>
              <a:t>The storms of affliction are </a:t>
            </a:r>
            <a:r>
              <a:rPr lang="en-GB" dirty="0" err="1" smtClean="0"/>
              <a:t>oer</a:t>
            </a:r>
            <a:endParaRPr lang="en-GB" dirty="0" smtClean="0"/>
          </a:p>
          <a:p>
            <a:pPr algn="ctr"/>
            <a:r>
              <a:rPr lang="en-GB" dirty="0" smtClean="0"/>
              <a:t>Her struggles are ended at last</a:t>
            </a:r>
          </a:p>
          <a:p>
            <a:pPr algn="ctr"/>
            <a:r>
              <a:rPr lang="en-GB" dirty="0" smtClean="0"/>
              <a:t>And sorrow and death are no more”</a:t>
            </a:r>
          </a:p>
          <a:p>
            <a:pPr algn="ctr"/>
            <a:r>
              <a:rPr lang="en-GB" dirty="0" smtClean="0"/>
              <a:t>NICHOLAS, her husband, died 30 Aug 1928,aged 78</a:t>
            </a:r>
          </a:p>
          <a:p>
            <a:pPr algn="ctr"/>
            <a:endParaRPr lang="en-GB" dirty="0" smtClean="0"/>
          </a:p>
          <a:p>
            <a:r>
              <a:rPr lang="en-GB" dirty="0" smtClean="0"/>
              <a:t>360 – BUTSON, NICHOLAS J, died 14 Sep 1872 aged 54</a:t>
            </a:r>
          </a:p>
          <a:p>
            <a:r>
              <a:rPr lang="en-GB" dirty="0" smtClean="0"/>
              <a:t>           JANE ANN, his daughter, died 26 Jan, 1885, aged 23</a:t>
            </a:r>
          </a:p>
          <a:p>
            <a:r>
              <a:rPr lang="en-GB" dirty="0" smtClean="0"/>
              <a:t>           SUSAN, his wife, died 10 Mar 1895, aged 75</a:t>
            </a:r>
          </a:p>
          <a:p>
            <a:endParaRPr lang="en-GB" dirty="0" smtClean="0"/>
          </a:p>
          <a:p>
            <a:r>
              <a:rPr lang="en-GB" dirty="0" smtClean="0"/>
              <a:t>361 -  BUTSON, NICHOLAS, late of </a:t>
            </a:r>
            <a:r>
              <a:rPr lang="en-GB" dirty="0" err="1" smtClean="0"/>
              <a:t>Polruan</a:t>
            </a:r>
            <a:r>
              <a:rPr lang="en-GB" dirty="0" smtClean="0"/>
              <a:t> died 18 Dec 1844, aged 65</a:t>
            </a:r>
          </a:p>
          <a:p>
            <a:r>
              <a:rPr lang="en-GB" dirty="0" smtClean="0"/>
              <a:t>            ANN, died Oct, 1850, aged 69</a:t>
            </a:r>
          </a:p>
          <a:p>
            <a:endParaRPr lang="en-GB" dirty="0" smtClean="0"/>
          </a:p>
          <a:p>
            <a:r>
              <a:rPr lang="en-GB" dirty="0" smtClean="0"/>
              <a:t>362 – BUTSON, ELIZABETH WOON, wife of J.W.T. Of </a:t>
            </a:r>
            <a:r>
              <a:rPr lang="en-GB" dirty="0" err="1" smtClean="0"/>
              <a:t>Polruan</a:t>
            </a:r>
            <a:r>
              <a:rPr lang="en-GB" dirty="0" smtClean="0"/>
              <a:t> died 11 Sep 1851, aged 29</a:t>
            </a:r>
          </a:p>
          <a:p>
            <a:r>
              <a:rPr lang="en-GB" dirty="0" smtClean="0"/>
              <a:t>           JOSEPH, W.T., her husband, died 22 Apr 1887, aged 65</a:t>
            </a:r>
          </a:p>
          <a:p>
            <a:endParaRPr lang="en-GB" dirty="0" smtClean="0"/>
          </a:p>
          <a:p>
            <a:r>
              <a:rPr lang="en-GB" dirty="0" smtClean="0"/>
              <a:t>363 – BUTSON, LAURA JANE, died 20 Aug, 1866, aged 2 (sic)</a:t>
            </a:r>
          </a:p>
          <a:p>
            <a:r>
              <a:rPr lang="en-GB" dirty="0" smtClean="0"/>
              <a:t>           LAURA ELLERY, died 1 Oct 1866 age 6 (sic)</a:t>
            </a:r>
          </a:p>
          <a:p>
            <a:endParaRPr lang="en-GB" dirty="0" smtClean="0"/>
          </a:p>
          <a:p>
            <a:r>
              <a:rPr lang="en-GB" dirty="0" smtClean="0"/>
              <a:t>Note: LAURA ELLERY (BUTSON) was the daughter of LAURA JANE BUTSON. The gravestone is unclear, but other sources show the mother aged 23 and the daughter aged 6 weeks </a:t>
            </a:r>
          </a:p>
          <a:p>
            <a:r>
              <a:rPr lang="en-GB" dirty="0" smtClean="0"/>
              <a:t>    </a:t>
            </a:r>
          </a:p>
          <a:p>
            <a:r>
              <a:rPr lang="en-GB" dirty="0" smtClean="0"/>
              <a:t>	</a:t>
            </a:r>
          </a:p>
          <a:p>
            <a:pPr algn="ctr"/>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a:blip r:embed="rId2" cstate="print"/>
          <a:srcRect t="19288" r="1963"/>
          <a:stretch>
            <a:fillRect/>
          </a:stretch>
        </p:blipFill>
        <p:spPr bwMode="auto">
          <a:xfrm>
            <a:off x="0" y="-243408"/>
            <a:ext cx="9282106" cy="711337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DCIM\100MSDCF\DSC00534.JPG"/>
          <p:cNvPicPr>
            <a:picLocks noChangeAspect="1" noChangeArrowheads="1"/>
          </p:cNvPicPr>
          <p:nvPr/>
        </p:nvPicPr>
        <p:blipFill>
          <a:blip r:embed="rId2" cstate="print"/>
          <a:srcRect/>
          <a:stretch>
            <a:fillRect/>
          </a:stretch>
        </p:blipFill>
        <p:spPr bwMode="auto">
          <a:xfrm rot="5400000">
            <a:off x="-892621" y="865237"/>
            <a:ext cx="6848872" cy="513665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DCIM\100MSDCF\DSC005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DCIM\100MSDCF\DSC005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DCIM\100MSDCF\DSC005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6228184" y="476672"/>
            <a:ext cx="2448272" cy="646331"/>
          </a:xfrm>
          <a:prstGeom prst="rect">
            <a:avLst/>
          </a:prstGeom>
          <a:noFill/>
        </p:spPr>
        <p:txBody>
          <a:bodyPr wrap="square" rtlCol="0">
            <a:spAutoFit/>
          </a:bodyPr>
          <a:lstStyle/>
          <a:p>
            <a:r>
              <a:rPr lang="en-GB" dirty="0" smtClean="0">
                <a:solidFill>
                  <a:srgbClr val="FF0000"/>
                </a:solidFill>
              </a:rPr>
              <a:t>“Rippling Wave” Schooner- 1869</a:t>
            </a:r>
            <a:endParaRPr lang="en-GB"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2013-07-31 page 58\page 58 001.jpg"/>
          <p:cNvPicPr>
            <a:picLocks noChangeAspect="1" noChangeArrowheads="1"/>
          </p:cNvPicPr>
          <p:nvPr/>
        </p:nvPicPr>
        <p:blipFill>
          <a:blip r:embed="rId2" cstate="print"/>
          <a:srcRect l="3538" r="3538"/>
          <a:stretch>
            <a:fillRect/>
          </a:stretch>
        </p:blipFill>
        <p:spPr bwMode="auto">
          <a:xfrm>
            <a:off x="0" y="-1"/>
            <a:ext cx="9144000" cy="5801389"/>
          </a:xfrm>
          <a:prstGeom prst="rect">
            <a:avLst/>
          </a:prstGeom>
          <a:noFill/>
        </p:spPr>
      </p:pic>
      <p:sp>
        <p:nvSpPr>
          <p:cNvPr id="3" name="TextBox 2"/>
          <p:cNvSpPr txBox="1"/>
          <p:nvPr/>
        </p:nvSpPr>
        <p:spPr>
          <a:xfrm>
            <a:off x="3572392" y="6237312"/>
            <a:ext cx="2583784" cy="369332"/>
          </a:xfrm>
          <a:prstGeom prst="rect">
            <a:avLst/>
          </a:prstGeom>
          <a:noFill/>
        </p:spPr>
        <p:txBody>
          <a:bodyPr wrap="none" rtlCol="0">
            <a:spAutoFit/>
          </a:bodyPr>
          <a:lstStyle/>
          <a:p>
            <a:r>
              <a:rPr lang="en-GB" dirty="0" smtClean="0"/>
              <a:t>“Thetis” – Schooner 1873</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81732"/>
          </a:xfrm>
          <a:prstGeom prst="rect">
            <a:avLst/>
          </a:prstGeom>
          <a:noFill/>
          <a:ln w="9525">
            <a:noFill/>
            <a:miter lim="800000"/>
            <a:headEnd/>
            <a:tailEnd/>
          </a:ln>
          <a:effectLst/>
        </p:spPr>
      </p:pic>
      <p:sp>
        <p:nvSpPr>
          <p:cNvPr id="3" name="TextBox 2"/>
          <p:cNvSpPr txBox="1"/>
          <p:nvPr/>
        </p:nvSpPr>
        <p:spPr>
          <a:xfrm>
            <a:off x="467544" y="6372036"/>
            <a:ext cx="2880320" cy="369332"/>
          </a:xfrm>
          <a:prstGeom prst="rect">
            <a:avLst/>
          </a:prstGeom>
          <a:noFill/>
        </p:spPr>
        <p:txBody>
          <a:bodyPr wrap="square" rtlCol="0">
            <a:spAutoFit/>
          </a:bodyPr>
          <a:lstStyle/>
          <a:p>
            <a:r>
              <a:rPr lang="en-GB" dirty="0" smtClean="0">
                <a:solidFill>
                  <a:srgbClr val="FF0000"/>
                </a:solidFill>
              </a:rPr>
              <a:t>Fowey Harbour 1901</a:t>
            </a:r>
            <a:endParaRPr lang="en-GB"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5251532"/>
          </a:xfrm>
          <a:prstGeom prst="rect">
            <a:avLst/>
          </a:prstGeom>
          <a:noFill/>
          <a:ln w="9525">
            <a:noFill/>
            <a:miter lim="800000"/>
            <a:headEnd/>
            <a:tailEnd/>
          </a:ln>
          <a:effectLst/>
        </p:spPr>
      </p:pic>
      <p:sp>
        <p:nvSpPr>
          <p:cNvPr id="3" name="TextBox 2"/>
          <p:cNvSpPr txBox="1"/>
          <p:nvPr/>
        </p:nvSpPr>
        <p:spPr>
          <a:xfrm>
            <a:off x="3131840" y="5805264"/>
            <a:ext cx="3528392" cy="369332"/>
          </a:xfrm>
          <a:prstGeom prst="rect">
            <a:avLst/>
          </a:prstGeom>
          <a:noFill/>
        </p:spPr>
        <p:txBody>
          <a:bodyPr wrap="square" rtlCol="0">
            <a:spAutoFit/>
          </a:bodyPr>
          <a:lstStyle/>
          <a:p>
            <a:r>
              <a:rPr lang="en-GB" dirty="0" err="1" smtClean="0"/>
              <a:t>Pentewan</a:t>
            </a:r>
            <a:r>
              <a:rPr lang="en-GB" dirty="0" smtClean="0"/>
              <a:t> Harbour about 1900</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b="51084"/>
          <a:stretch>
            <a:fillRect/>
          </a:stretch>
        </p:blipFill>
        <p:spPr bwMode="auto">
          <a:xfrm>
            <a:off x="-1" y="0"/>
            <a:ext cx="9201431" cy="5517232"/>
          </a:xfrm>
          <a:prstGeom prst="rect">
            <a:avLst/>
          </a:prstGeom>
          <a:noFill/>
          <a:ln w="9525">
            <a:noFill/>
            <a:miter lim="800000"/>
            <a:headEnd/>
            <a:tailEnd/>
          </a:ln>
          <a:effectLst/>
        </p:spPr>
      </p:pic>
      <p:sp>
        <p:nvSpPr>
          <p:cNvPr id="3" name="TextBox 2"/>
          <p:cNvSpPr txBox="1"/>
          <p:nvPr/>
        </p:nvSpPr>
        <p:spPr>
          <a:xfrm>
            <a:off x="3059832" y="5877272"/>
            <a:ext cx="3096344" cy="369332"/>
          </a:xfrm>
          <a:prstGeom prst="rect">
            <a:avLst/>
          </a:prstGeom>
          <a:noFill/>
        </p:spPr>
        <p:txBody>
          <a:bodyPr wrap="square" rtlCol="0">
            <a:spAutoFit/>
          </a:bodyPr>
          <a:lstStyle/>
          <a:p>
            <a:pPr algn="ctr"/>
            <a:r>
              <a:rPr lang="en-GB" dirty="0" err="1" smtClean="0"/>
              <a:t>Mevagissey</a:t>
            </a:r>
            <a:r>
              <a:rPr lang="en-GB" dirty="0" smtClean="0"/>
              <a:t> early 1900’s</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t="50951" r="624" b="1893"/>
          <a:stretch>
            <a:fillRect/>
          </a:stretch>
        </p:blipFill>
        <p:spPr bwMode="auto">
          <a:xfrm>
            <a:off x="0" y="137160"/>
            <a:ext cx="9144000" cy="5318760"/>
          </a:xfrm>
          <a:prstGeom prst="rect">
            <a:avLst/>
          </a:prstGeom>
          <a:noFill/>
          <a:ln w="9525">
            <a:noFill/>
            <a:miter lim="800000"/>
            <a:headEnd/>
            <a:tailEnd/>
          </a:ln>
          <a:effectLst/>
        </p:spPr>
      </p:pic>
      <p:sp>
        <p:nvSpPr>
          <p:cNvPr id="3" name="TextBox 2"/>
          <p:cNvSpPr txBox="1"/>
          <p:nvPr/>
        </p:nvSpPr>
        <p:spPr>
          <a:xfrm>
            <a:off x="3059832" y="5877272"/>
            <a:ext cx="3096344" cy="369332"/>
          </a:xfrm>
          <a:prstGeom prst="rect">
            <a:avLst/>
          </a:prstGeom>
          <a:noFill/>
        </p:spPr>
        <p:txBody>
          <a:bodyPr wrap="square" rtlCol="0">
            <a:spAutoFit/>
          </a:bodyPr>
          <a:lstStyle/>
          <a:p>
            <a:pPr algn="ctr"/>
            <a:r>
              <a:rPr lang="en-GB" dirty="0" err="1" smtClean="0"/>
              <a:t>Mevagissey</a:t>
            </a:r>
            <a:r>
              <a:rPr lang="en-GB" dirty="0" smtClean="0"/>
              <a:t> early 1900’s</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TotalTime>
  <Words>894</Words>
  <Application>Microsoft Office PowerPoint</Application>
  <PresentationFormat>On-screen Show (4:3)</PresentationFormat>
  <Paragraphs>36</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dc:creator>
  <cp:lastModifiedBy>john</cp:lastModifiedBy>
  <cp:revision>6</cp:revision>
  <dcterms:created xsi:type="dcterms:W3CDTF">2013-07-11T22:41:26Z</dcterms:created>
  <dcterms:modified xsi:type="dcterms:W3CDTF">2013-08-22T20:48:32Z</dcterms:modified>
</cp:coreProperties>
</file>